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6858000" cx="12192000"/>
  <p:notesSz cx="6858000" cy="9144000"/>
  <p:embeddedFontLst>
    <p:embeddedFont>
      <p:font typeface="Roboto"/>
      <p:regular r:id="rId18"/>
      <p:bold r:id="rId19"/>
      <p:italic r:id="rId20"/>
      <p:boldItalic r:id="rId21"/>
    </p:embeddedFont>
    <p:embeddedFont>
      <p:font typeface="Poppins"/>
      <p:regular r:id="rId22"/>
      <p:bold r:id="rId23"/>
      <p:italic r:id="rId24"/>
      <p:boldItalic r:id="rId25"/>
    </p:embeddedFont>
    <p:embeddedFont>
      <p:font typeface="La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E3E79EA-AC3E-4D81-B893-5A99B0F92AC3}">
  <a:tblStyle styleId="{BE3E79EA-AC3E-4D81-B893-5A99B0F92AC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22" Type="http://schemas.openxmlformats.org/officeDocument/2006/relationships/font" Target="fonts/Poppins-regular.fntdata"/><Relationship Id="rId21" Type="http://schemas.openxmlformats.org/officeDocument/2006/relationships/font" Target="fonts/Roboto-boldItalic.fntdata"/><Relationship Id="rId24" Type="http://schemas.openxmlformats.org/officeDocument/2006/relationships/font" Target="fonts/Poppins-italic.fntdata"/><Relationship Id="rId23" Type="http://schemas.openxmlformats.org/officeDocument/2006/relationships/font" Target="fonts/Poppi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Lato-regular.fntdata"/><Relationship Id="rId25" Type="http://schemas.openxmlformats.org/officeDocument/2006/relationships/font" Target="fonts/Poppins-boldItalic.fntdata"/><Relationship Id="rId28" Type="http://schemas.openxmlformats.org/officeDocument/2006/relationships/font" Target="fonts/Lato-italic.fntdata"/><Relationship Id="rId27" Type="http://schemas.openxmlformats.org/officeDocument/2006/relationships/font" Target="fonts/Lat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Roboto-bold.fntdata"/><Relationship Id="rId1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356300" y="3007817"/>
            <a:ext cx="11601600" cy="17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Muslimpreneurs: Empowering Youth in Business &amp; Leadership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3961060" y="5220553"/>
            <a:ext cx="4269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Information Session for Parents and Interested Students</a:t>
            </a:r>
            <a:endParaRPr b="0" i="0" sz="1650" u="none" cap="none" strike="noStrike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Oct 8th 2025</a:t>
            </a:r>
            <a:endParaRPr sz="165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2" name="Google Shape;19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2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Program Milestones: A 5-Month Journey</a:t>
            </a:r>
            <a:endParaRPr/>
          </a:p>
        </p:txBody>
      </p:sp>
      <p:sp>
        <p:nvSpPr>
          <p:cNvPr id="194" name="Google Shape;194;p22"/>
          <p:cNvSpPr txBox="1"/>
          <p:nvPr/>
        </p:nvSpPr>
        <p:spPr>
          <a:xfrm>
            <a:off x="507968" y="4095750"/>
            <a:ext cx="266830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9800"/>
                </a:solidFill>
                <a:latin typeface="Poppins"/>
                <a:ea typeface="Poppins"/>
                <a:cs typeface="Poppins"/>
                <a:sym typeface="Poppins"/>
              </a:rPr>
              <a:t>Sep-Oct '25</a:t>
            </a:r>
            <a:endParaRPr/>
          </a:p>
        </p:txBody>
      </p:sp>
      <p:sp>
        <p:nvSpPr>
          <p:cNvPr id="195" name="Google Shape;195;p22"/>
          <p:cNvSpPr txBox="1"/>
          <p:nvPr/>
        </p:nvSpPr>
        <p:spPr>
          <a:xfrm>
            <a:off x="571500" y="4533900"/>
            <a:ext cx="254124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Recruitment &amp; Applications</a:t>
            </a:r>
            <a:endParaRPr/>
          </a:p>
        </p:txBody>
      </p:sp>
      <p:sp>
        <p:nvSpPr>
          <p:cNvPr id="196" name="Google Shape;196;p22"/>
          <p:cNvSpPr txBox="1"/>
          <p:nvPr/>
        </p:nvSpPr>
        <p:spPr>
          <a:xfrm>
            <a:off x="3343888" y="2752725"/>
            <a:ext cx="2668302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9800"/>
                </a:solidFill>
                <a:latin typeface="Poppins"/>
                <a:ea typeface="Poppins"/>
                <a:cs typeface="Poppins"/>
                <a:sym typeface="Poppins"/>
              </a:rPr>
              <a:t>Oct '25</a:t>
            </a:r>
            <a:endParaRPr/>
          </a:p>
        </p:txBody>
      </p:sp>
      <p:sp>
        <p:nvSpPr>
          <p:cNvPr id="197" name="Google Shape;197;p22"/>
          <p:cNvSpPr txBox="1"/>
          <p:nvPr/>
        </p:nvSpPr>
        <p:spPr>
          <a:xfrm>
            <a:off x="3407419" y="3190875"/>
            <a:ext cx="254124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Orientation &amp; Team Formation</a:t>
            </a:r>
            <a:endParaRPr/>
          </a:p>
        </p:txBody>
      </p:sp>
      <p:sp>
        <p:nvSpPr>
          <p:cNvPr id="198" name="Google Shape;198;p22"/>
          <p:cNvSpPr txBox="1"/>
          <p:nvPr/>
        </p:nvSpPr>
        <p:spPr>
          <a:xfrm>
            <a:off x="6179808" y="4095750"/>
            <a:ext cx="2668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9800"/>
                </a:solidFill>
                <a:latin typeface="Poppins"/>
                <a:ea typeface="Poppins"/>
                <a:cs typeface="Poppins"/>
                <a:sym typeface="Poppins"/>
              </a:rPr>
              <a:t>Oct '25 - </a:t>
            </a:r>
            <a:r>
              <a:rPr lang="en-US" sz="1800">
                <a:solidFill>
                  <a:srgbClr val="FF9800"/>
                </a:solidFill>
                <a:latin typeface="Poppins"/>
                <a:ea typeface="Poppins"/>
                <a:cs typeface="Poppins"/>
                <a:sym typeface="Poppins"/>
              </a:rPr>
              <a:t>Dec</a:t>
            </a:r>
            <a:r>
              <a:rPr b="0" i="0" lang="en-US" sz="1800" u="none" cap="none" strike="noStrike">
                <a:solidFill>
                  <a:srgbClr val="FF9800"/>
                </a:solidFill>
                <a:latin typeface="Poppins"/>
                <a:ea typeface="Poppins"/>
                <a:cs typeface="Poppins"/>
                <a:sym typeface="Poppins"/>
              </a:rPr>
              <a:t> '26</a:t>
            </a:r>
            <a:endParaRPr/>
          </a:p>
        </p:txBody>
      </p:sp>
      <p:sp>
        <p:nvSpPr>
          <p:cNvPr id="199" name="Google Shape;199;p22"/>
          <p:cNvSpPr txBox="1"/>
          <p:nvPr/>
        </p:nvSpPr>
        <p:spPr>
          <a:xfrm>
            <a:off x="6243339" y="4533900"/>
            <a:ext cx="254124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Weekly Program Sessions</a:t>
            </a:r>
            <a:endParaRPr/>
          </a:p>
        </p:txBody>
      </p:sp>
      <p:sp>
        <p:nvSpPr>
          <p:cNvPr id="200" name="Google Shape;200;p22"/>
          <p:cNvSpPr txBox="1"/>
          <p:nvPr/>
        </p:nvSpPr>
        <p:spPr>
          <a:xfrm>
            <a:off x="9015728" y="2752725"/>
            <a:ext cx="2668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9800"/>
                </a:solidFill>
                <a:latin typeface="Poppins"/>
                <a:ea typeface="Poppins"/>
                <a:cs typeface="Poppins"/>
                <a:sym typeface="Poppins"/>
              </a:rPr>
              <a:t>Jan ‘26 - </a:t>
            </a:r>
            <a:r>
              <a:rPr b="0" i="0" lang="en-US" sz="1800" u="none" cap="none" strike="noStrike">
                <a:solidFill>
                  <a:srgbClr val="FF9800"/>
                </a:solidFill>
                <a:latin typeface="Poppins"/>
                <a:ea typeface="Poppins"/>
                <a:cs typeface="Poppins"/>
                <a:sym typeface="Poppins"/>
              </a:rPr>
              <a:t>Feb '26</a:t>
            </a:r>
            <a:endParaRPr/>
          </a:p>
        </p:txBody>
      </p:sp>
      <p:sp>
        <p:nvSpPr>
          <p:cNvPr id="201" name="Google Shape;201;p22"/>
          <p:cNvSpPr txBox="1"/>
          <p:nvPr/>
        </p:nvSpPr>
        <p:spPr>
          <a:xfrm>
            <a:off x="9079259" y="3190875"/>
            <a:ext cx="25413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Project  &amp; </a:t>
            </a: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Final Showcase</a:t>
            </a:r>
            <a:br>
              <a:rPr lang="en-US" sz="13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(Demo Day)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6" name="Google Shape;20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3"/>
          <p:cNvSpPr txBox="1"/>
          <p:nvPr/>
        </p:nvSpPr>
        <p:spPr>
          <a:xfrm>
            <a:off x="1621850" y="2014537"/>
            <a:ext cx="8948149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Questions &amp; Next Steps</a:t>
            </a:r>
            <a:endParaRPr/>
          </a:p>
        </p:txBody>
      </p:sp>
      <p:sp>
        <p:nvSpPr>
          <p:cNvPr id="208" name="Google Shape;208;p23"/>
          <p:cNvSpPr txBox="1"/>
          <p:nvPr/>
        </p:nvSpPr>
        <p:spPr>
          <a:xfrm>
            <a:off x="1834901" y="3100387"/>
            <a:ext cx="85221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Thank you for your interest in the Muslimpreneurs program. We are now open for question</a:t>
            </a:r>
            <a:r>
              <a:rPr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209" name="Google Shape;209;p23"/>
          <p:cNvSpPr txBox="1"/>
          <p:nvPr/>
        </p:nvSpPr>
        <p:spPr>
          <a:xfrm>
            <a:off x="1834901" y="3795712"/>
            <a:ext cx="85221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Register Now:</a:t>
            </a:r>
            <a:r>
              <a:rPr b="0" i="0" lang="en-US" sz="18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medinaacademy.org/musp</a:t>
            </a:r>
            <a:endParaRPr sz="1600"/>
          </a:p>
        </p:txBody>
      </p:sp>
      <p:sp>
        <p:nvSpPr>
          <p:cNvPr id="210" name="Google Shape;210;p23"/>
          <p:cNvSpPr txBox="1"/>
          <p:nvPr/>
        </p:nvSpPr>
        <p:spPr>
          <a:xfrm>
            <a:off x="1834901" y="4319587"/>
            <a:ext cx="85221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Contact:</a:t>
            </a:r>
            <a:r>
              <a:rPr b="0" i="0" lang="en-US" sz="18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mp@medinaacademy.org</a:t>
            </a:r>
            <a:endParaRPr sz="1600"/>
          </a:p>
        </p:txBody>
      </p:sp>
      <p:pic>
        <p:nvPicPr>
          <p:cNvPr id="211" name="Google Shape;21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66582" y="3795700"/>
            <a:ext cx="2699718" cy="263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711108" y="3267075"/>
            <a:ext cx="10769783" cy="657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Why Entrepreneurship &amp; Leadership?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Core Program Objectives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2190750" y="2181820"/>
            <a:ext cx="81915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Cultivate an Entrepreneurial Mindset:</a:t>
            </a:r>
            <a:r>
              <a:rPr b="0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Ground students in innovation, purpose, and a sense of responsibility as community contributors.</a:t>
            </a:r>
            <a:endParaRPr sz="1500"/>
          </a:p>
        </p:txBody>
      </p:sp>
      <p:sp>
        <p:nvSpPr>
          <p:cNvPr id="100" name="Google Shape;100;p15"/>
          <p:cNvSpPr txBox="1"/>
          <p:nvPr/>
        </p:nvSpPr>
        <p:spPr>
          <a:xfrm>
            <a:off x="2190750" y="2852142"/>
            <a:ext cx="81915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Develop Leadership Skills:</a:t>
            </a:r>
            <a:r>
              <a:rPr b="0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Provide real-world leadership training that prepares students for future challenges.</a:t>
            </a:r>
            <a:endParaRPr sz="1500"/>
          </a:p>
        </p:txBody>
      </p:sp>
      <p:sp>
        <p:nvSpPr>
          <p:cNvPr id="101" name="Google Shape;101;p15"/>
          <p:cNvSpPr txBox="1"/>
          <p:nvPr/>
        </p:nvSpPr>
        <p:spPr>
          <a:xfrm>
            <a:off x="2190750" y="3522464"/>
            <a:ext cx="81915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Teach Core Business Skills:</a:t>
            </a:r>
            <a:r>
              <a:rPr b="0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Cover fundamental topics like budgeting, marketing, and execution through a practical lens.</a:t>
            </a:r>
            <a:endParaRPr sz="1500"/>
          </a:p>
        </p:txBody>
      </p:sp>
      <p:sp>
        <p:nvSpPr>
          <p:cNvPr id="102" name="Google Shape;102;p15"/>
          <p:cNvSpPr txBox="1"/>
          <p:nvPr/>
        </p:nvSpPr>
        <p:spPr>
          <a:xfrm>
            <a:off x="2190750" y="4192785"/>
            <a:ext cx="81915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Facilitate Hands-on Projects:</a:t>
            </a:r>
            <a:r>
              <a:rPr b="0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Engage in real-world case studies and practical projects to apply learned knowledge immediately.</a:t>
            </a:r>
            <a:endParaRPr sz="1500"/>
          </a:p>
        </p:txBody>
      </p:sp>
      <p:sp>
        <p:nvSpPr>
          <p:cNvPr id="103" name="Google Shape;103;p15"/>
          <p:cNvSpPr txBox="1"/>
          <p:nvPr/>
        </p:nvSpPr>
        <p:spPr>
          <a:xfrm>
            <a:off x="2190750" y="4863107"/>
            <a:ext cx="81915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Build a Support Network:</a:t>
            </a:r>
            <a:r>
              <a:rPr b="0" i="0" lang="en-US" sz="14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Benefit from team-based learning and invaluable mentorship from experienced professionals.</a:t>
            </a:r>
            <a:endParaRPr sz="1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8" name="Google Shape;10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462212"/>
            <a:ext cx="3429000" cy="2790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2462212"/>
            <a:ext cx="3429000" cy="2790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91500" y="2462212"/>
            <a:ext cx="3429000" cy="279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The Three Pillars of the Program</a:t>
            </a:r>
            <a:endParaRPr/>
          </a:p>
        </p:txBody>
      </p:sp>
      <p:sp>
        <p:nvSpPr>
          <p:cNvPr id="113" name="Google Shape;113;p16"/>
          <p:cNvSpPr txBox="1"/>
          <p:nvPr/>
        </p:nvSpPr>
        <p:spPr>
          <a:xfrm>
            <a:off x="895826" y="3043237"/>
            <a:ext cx="2780347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Entrepreneurial Mindset</a:t>
            </a:r>
            <a:endParaRPr/>
          </a:p>
        </p:txBody>
      </p:sp>
      <p:sp>
        <p:nvSpPr>
          <p:cNvPr id="114" name="Google Shape;114;p16"/>
          <p:cNvSpPr txBox="1"/>
          <p:nvPr/>
        </p:nvSpPr>
        <p:spPr>
          <a:xfrm>
            <a:off x="962025" y="3919537"/>
            <a:ext cx="264795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Fostering innovation, developing purpose-driven ideas, and building the confidence to pursue them.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4705826" y="3043237"/>
            <a:ext cx="2780347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Core Business Skills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4772025" y="3919537"/>
            <a:ext cx="264795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Practical instruction on budgeting, market validation, effective marketing, and project execution.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8515826" y="3043237"/>
            <a:ext cx="2780347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Hands-on Business Projects</a:t>
            </a:r>
            <a:endParaRPr/>
          </a:p>
        </p:txBody>
      </p:sp>
      <p:sp>
        <p:nvSpPr>
          <p:cNvPr id="118" name="Google Shape;118;p16"/>
          <p:cNvSpPr txBox="1"/>
          <p:nvPr/>
        </p:nvSpPr>
        <p:spPr>
          <a:xfrm>
            <a:off x="8582025" y="3919537"/>
            <a:ext cx="264795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Students apply their knowledge through real-world case studies and a capstone project.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/>
        </p:nvSpPr>
        <p:spPr>
          <a:xfrm>
            <a:off x="571500" y="434084"/>
            <a:ext cx="4452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Who Should Join?</a:t>
            </a: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425050" y="1584200"/>
            <a:ext cx="5200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125" name="Google Shape;125;p17"/>
          <p:cNvSpPr txBox="1"/>
          <p:nvPr/>
        </p:nvSpPr>
        <p:spPr>
          <a:xfrm>
            <a:off x="425050" y="1864018"/>
            <a:ext cx="49530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The Muslimpreneurs program is specifically designed for:</a:t>
            </a:r>
            <a:endParaRPr sz="1700"/>
          </a:p>
        </p:txBody>
      </p:sp>
      <p:sp>
        <p:nvSpPr>
          <p:cNvPr id="126" name="Google Shape;126;p17"/>
          <p:cNvSpPr txBox="1"/>
          <p:nvPr/>
        </p:nvSpPr>
        <p:spPr>
          <a:xfrm>
            <a:off x="672700" y="2536700"/>
            <a:ext cx="57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700"/>
          </a:p>
        </p:txBody>
      </p:sp>
      <p:sp>
        <p:nvSpPr>
          <p:cNvPr id="127" name="Google Shape;127;p17"/>
          <p:cNvSpPr txBox="1"/>
          <p:nvPr/>
        </p:nvSpPr>
        <p:spPr>
          <a:xfrm>
            <a:off x="806050" y="2536700"/>
            <a:ext cx="4572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High School Juniors and Seniors (Grades 11–12)</a:t>
            </a:r>
            <a:endParaRPr sz="1700"/>
          </a:p>
        </p:txBody>
      </p:sp>
      <p:sp>
        <p:nvSpPr>
          <p:cNvPr id="128" name="Google Shape;128;p17"/>
          <p:cNvSpPr txBox="1"/>
          <p:nvPr/>
        </p:nvSpPr>
        <p:spPr>
          <a:xfrm>
            <a:off x="672700" y="2793875"/>
            <a:ext cx="57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700"/>
          </a:p>
        </p:txBody>
      </p:sp>
      <p:sp>
        <p:nvSpPr>
          <p:cNvPr id="129" name="Google Shape;129;p17"/>
          <p:cNvSpPr txBox="1"/>
          <p:nvPr/>
        </p:nvSpPr>
        <p:spPr>
          <a:xfrm>
            <a:off x="806050" y="2818281"/>
            <a:ext cx="4572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Students focused on skill-building and creativity</a:t>
            </a:r>
            <a:endParaRPr sz="1700"/>
          </a:p>
        </p:txBody>
      </p:sp>
      <p:sp>
        <p:nvSpPr>
          <p:cNvPr id="130" name="Google Shape;130;p17"/>
          <p:cNvSpPr txBox="1"/>
          <p:nvPr/>
        </p:nvSpPr>
        <p:spPr>
          <a:xfrm>
            <a:off x="672700" y="3051050"/>
            <a:ext cx="57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 sz="1700"/>
          </a:p>
        </p:txBody>
      </p:sp>
      <p:sp>
        <p:nvSpPr>
          <p:cNvPr id="131" name="Google Shape;131;p17"/>
          <p:cNvSpPr txBox="1"/>
          <p:nvPr/>
        </p:nvSpPr>
        <p:spPr>
          <a:xfrm>
            <a:off x="806050" y="3087659"/>
            <a:ext cx="45720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Those interested in team collaboration and</a:t>
            </a:r>
            <a:r>
              <a:rPr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real-world application</a:t>
            </a:r>
            <a:endParaRPr sz="1700"/>
          </a:p>
        </p:txBody>
      </p:sp>
      <p:sp>
        <p:nvSpPr>
          <p:cNvPr id="132" name="Google Shape;132;p17"/>
          <p:cNvSpPr txBox="1"/>
          <p:nvPr/>
        </p:nvSpPr>
        <p:spPr>
          <a:xfrm>
            <a:off x="425050" y="3858878"/>
            <a:ext cx="4953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The program emphasizes a team-based learning approach, with all projects guided by professional mentors.</a:t>
            </a:r>
            <a:endParaRPr sz="1700"/>
          </a:p>
        </p:txBody>
      </p:sp>
      <p:pic>
        <p:nvPicPr>
          <p:cNvPr descr="image.png" id="133" name="Google Shape;1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/>
        </p:nvSpPr>
        <p:spPr>
          <a:xfrm>
            <a:off x="571500" y="364052"/>
            <a:ext cx="11601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Meet the Program </a:t>
            </a:r>
            <a:r>
              <a:rPr lang="en-US" sz="3300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Team</a:t>
            </a:r>
            <a:endParaRPr/>
          </a:p>
        </p:txBody>
      </p:sp>
      <p:sp>
        <p:nvSpPr>
          <p:cNvPr id="139" name="Google Shape;139;p18"/>
          <p:cNvSpPr txBox="1"/>
          <p:nvPr/>
        </p:nvSpPr>
        <p:spPr>
          <a:xfrm>
            <a:off x="270925" y="4581450"/>
            <a:ext cx="3705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C7C7C"/>
                </a:solidFill>
                <a:latin typeface="Roboto"/>
                <a:ea typeface="Roboto"/>
                <a:cs typeface="Roboto"/>
                <a:sym typeface="Roboto"/>
              </a:rPr>
              <a:t>Khaled is VP of Engineering at Dropbox, leading a $2.5B portfolio. Formerly GM and VP at VMware Tanzu ($1.2B), he drove cloud-native strategy. With senior leadership roles at AWS and Microsoft, he’s shaped global tech platforms.Khaled has filed over 90 patents, with 60+ published, and holds a master’s in Computer Science from the University of Washington.</a:t>
            </a:r>
            <a:endParaRPr/>
          </a:p>
        </p:txBody>
      </p:sp>
      <p:pic>
        <p:nvPicPr>
          <p:cNvPr id="140" name="Google Shape;14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275" y="1306138"/>
            <a:ext cx="2789250" cy="278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3062" y="1507077"/>
            <a:ext cx="3038475" cy="2588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25150" y="1507075"/>
            <a:ext cx="3145650" cy="258832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 txBox="1"/>
          <p:nvPr/>
        </p:nvSpPr>
        <p:spPr>
          <a:xfrm>
            <a:off x="158575" y="4153775"/>
            <a:ext cx="392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Khaled Sedky</a:t>
            </a:r>
            <a:endParaRPr/>
          </a:p>
        </p:txBody>
      </p:sp>
      <p:sp>
        <p:nvSpPr>
          <p:cNvPr id="144" name="Google Shape;144;p18"/>
          <p:cNvSpPr txBox="1"/>
          <p:nvPr/>
        </p:nvSpPr>
        <p:spPr>
          <a:xfrm>
            <a:off x="4627100" y="4581450"/>
            <a:ext cx="37050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C7C7C"/>
                </a:solidFill>
                <a:latin typeface="Roboto"/>
                <a:ea typeface="Roboto"/>
                <a:cs typeface="Roboto"/>
                <a:sym typeface="Roboto"/>
              </a:rPr>
              <a:t>Product and Technology Leader currently serving at Google, where she drives the Monetization strategy for Compute and AI . With 15 years of experience, including senior roles at The Walt Disney Company where she successfully launched products focused on personalization and identity.</a:t>
            </a:r>
            <a:endParaRPr sz="1200">
              <a:solidFill>
                <a:srgbClr val="7C7C7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4514750" y="4153775"/>
            <a:ext cx="392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Yasmin Mowafy</a:t>
            </a:r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8780250" y="4581450"/>
            <a:ext cx="3145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C7C7C"/>
                </a:solidFill>
                <a:latin typeface="Roboto"/>
                <a:ea typeface="Roboto"/>
                <a:cs typeface="Roboto"/>
                <a:sym typeface="Roboto"/>
              </a:rPr>
              <a:t>Spent his career building products and solving problems at leading tech companies including Amazon and Lime. He holds an MBA from Carnegie Mellon University and a bachelor in Computer Science. Mahmoud is passionate about mentoring youth and helping them turn ideas into practical, impactful ventures.</a:t>
            </a:r>
            <a:endParaRPr sz="1200">
              <a:solidFill>
                <a:srgbClr val="7C7C7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8554300" y="4153775"/>
            <a:ext cx="392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Mahmoud Bishr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Comprehensive 12-Session Curriculum (Part 1)</a:t>
            </a:r>
            <a:endParaRPr/>
          </a:p>
        </p:txBody>
      </p:sp>
      <p:sp>
        <p:nvSpPr>
          <p:cNvPr id="153" name="Google Shape;153;p19"/>
          <p:cNvSpPr txBox="1"/>
          <p:nvPr/>
        </p:nvSpPr>
        <p:spPr>
          <a:xfrm>
            <a:off x="677600" y="2019328"/>
            <a:ext cx="10854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1-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Foundations of Entrepreneurship: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Defining entrepreneurship and its ethical framework.</a:t>
            </a:r>
            <a:endParaRPr sz="1700"/>
          </a:p>
        </p:txBody>
      </p:sp>
      <p:sp>
        <p:nvSpPr>
          <p:cNvPr id="154" name="Google Shape;154;p19"/>
          <p:cNvSpPr txBox="1"/>
          <p:nvPr/>
        </p:nvSpPr>
        <p:spPr>
          <a:xfrm>
            <a:off x="677600" y="2449741"/>
            <a:ext cx="10854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2-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Opportunity Recognition: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Identifying market needs and evaluating viability.</a:t>
            </a:r>
            <a:endParaRPr sz="1700"/>
          </a:p>
        </p:txBody>
      </p:sp>
      <p:sp>
        <p:nvSpPr>
          <p:cNvPr id="155" name="Google Shape;155;p19"/>
          <p:cNvSpPr txBox="1"/>
          <p:nvPr/>
        </p:nvSpPr>
        <p:spPr>
          <a:xfrm>
            <a:off x="677600" y="2880153"/>
            <a:ext cx="10854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3-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Business Model Development: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Creating sustainable and scalable models (e.g., Lean Canvas).</a:t>
            </a:r>
            <a:endParaRPr sz="1700"/>
          </a:p>
        </p:txBody>
      </p:sp>
      <p:sp>
        <p:nvSpPr>
          <p:cNvPr id="156" name="Google Shape;156;p19"/>
          <p:cNvSpPr txBox="1"/>
          <p:nvPr/>
        </p:nvSpPr>
        <p:spPr>
          <a:xfrm>
            <a:off x="677600" y="3310566"/>
            <a:ext cx="10854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4-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Market Validation &amp; Customer Development: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Understanding target audiences and conducting effective validation.</a:t>
            </a:r>
            <a:endParaRPr sz="1700"/>
          </a:p>
        </p:txBody>
      </p:sp>
      <p:sp>
        <p:nvSpPr>
          <p:cNvPr id="157" name="Google Shape;157;p19"/>
          <p:cNvSpPr txBox="1"/>
          <p:nvPr/>
        </p:nvSpPr>
        <p:spPr>
          <a:xfrm>
            <a:off x="677600" y="3773442"/>
            <a:ext cx="10854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5-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Business Planning: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Formalizing strategy, operations, and resource allocation.</a:t>
            </a:r>
            <a:endParaRPr sz="1700"/>
          </a:p>
        </p:txBody>
      </p:sp>
      <p:sp>
        <p:nvSpPr>
          <p:cNvPr id="158" name="Google Shape;158;p19"/>
          <p:cNvSpPr txBox="1"/>
          <p:nvPr/>
        </p:nvSpPr>
        <p:spPr>
          <a:xfrm>
            <a:off x="677600" y="4203855"/>
            <a:ext cx="10854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6-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Financing and Investment: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Basic financial literacy, budgeting, and funding sources.</a:t>
            </a:r>
            <a:endParaRPr sz="1700"/>
          </a:p>
        </p:txBody>
      </p:sp>
      <p:sp>
        <p:nvSpPr>
          <p:cNvPr id="159" name="Google Shape;159;p19"/>
          <p:cNvSpPr txBox="1"/>
          <p:nvPr/>
        </p:nvSpPr>
        <p:spPr>
          <a:xfrm>
            <a:off x="677600" y="4666753"/>
            <a:ext cx="109884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7-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Building and Leading Teams: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The fundamentals of team dynamics, delegation, and leadership.</a:t>
            </a:r>
            <a:endParaRPr sz="1700"/>
          </a:p>
        </p:txBody>
      </p:sp>
      <p:sp>
        <p:nvSpPr>
          <p:cNvPr id="160" name="Google Shape;160;p19"/>
          <p:cNvSpPr txBox="1"/>
          <p:nvPr/>
        </p:nvSpPr>
        <p:spPr>
          <a:xfrm>
            <a:off x="677600" y="5097165"/>
            <a:ext cx="109884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8-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Growth and Scaling: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Strategies for sustainable business expansion.</a:t>
            </a:r>
            <a:endParaRPr sz="1700"/>
          </a:p>
        </p:txBody>
      </p:sp>
      <p:sp>
        <p:nvSpPr>
          <p:cNvPr id="161" name="Google Shape;161;p19"/>
          <p:cNvSpPr txBox="1"/>
          <p:nvPr/>
        </p:nvSpPr>
        <p:spPr>
          <a:xfrm>
            <a:off x="677600" y="5527577"/>
            <a:ext cx="109884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9- </a:t>
            </a: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Social Entrepreneurship &amp; Ethics: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Integrating purpose and ethical decision-making into business.</a:t>
            </a:r>
            <a:endParaRPr sz="1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/>
        </p:nvSpPr>
        <p:spPr>
          <a:xfrm>
            <a:off x="571500" y="571500"/>
            <a:ext cx="11601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Curriculum (Part 2): </a:t>
            </a:r>
            <a:r>
              <a:rPr lang="en-US" sz="3300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Muslim Shark Tank</a:t>
            </a:r>
            <a:endParaRPr/>
          </a:p>
        </p:txBody>
      </p:sp>
      <p:sp>
        <p:nvSpPr>
          <p:cNvPr id="167" name="Google Shape;167;p20"/>
          <p:cNvSpPr txBox="1"/>
          <p:nvPr/>
        </p:nvSpPr>
        <p:spPr>
          <a:xfrm>
            <a:off x="351850" y="1751900"/>
            <a:ext cx="5249400" cy="27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rPr>
              <a:t>Practical Project (Last 4 Sessions):</a:t>
            </a:r>
            <a:r>
              <a:rPr i="0" lang="en-US" sz="1700" u="none" cap="none" strike="noStrike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i="0" lang="en-US" sz="1700" u="none" cap="none" strike="noStrike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rPr>
              <a:t>A hands-on final project where students develop and pitch their own business </a:t>
            </a:r>
            <a:r>
              <a:rPr lang="en-US" sz="1700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rPr>
              <a:t>idea.</a:t>
            </a:r>
            <a:endParaRPr sz="1900">
              <a:solidFill>
                <a:srgbClr val="47556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22222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Mentorship program with local business community</a:t>
            </a:r>
            <a:endParaRPr sz="170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22222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Business plan development</a:t>
            </a:r>
            <a:endParaRPr sz="1700">
              <a:solidFill>
                <a:srgbClr val="222222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-3365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22222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Mock investor pitch sessions</a:t>
            </a:r>
            <a:endParaRPr sz="1700">
              <a:solidFill>
                <a:srgbClr val="47556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8" name="Google Shape;16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8575" y="1751905"/>
            <a:ext cx="5829300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3" name="Google Shape;17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/>
          <p:nvPr/>
        </p:nvSpPr>
        <p:spPr>
          <a:xfrm>
            <a:off x="571500" y="57150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1E293B"/>
                </a:solidFill>
                <a:latin typeface="Poppins"/>
                <a:ea typeface="Poppins"/>
                <a:cs typeface="Poppins"/>
                <a:sym typeface="Poppins"/>
              </a:rPr>
              <a:t>Program Logistics: When and Where</a:t>
            </a:r>
            <a:endParaRPr/>
          </a:p>
        </p:txBody>
      </p:sp>
      <p:graphicFrame>
        <p:nvGraphicFramePr>
          <p:cNvPr id="175" name="Google Shape;175;p21"/>
          <p:cNvGraphicFramePr/>
          <p:nvPr/>
        </p:nvGraphicFramePr>
        <p:xfrm>
          <a:off x="1676400" y="23241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{BE3E79EA-AC3E-4D81-B893-5A99B0F92AC3}</a:tableStyleId>
              </a:tblPr>
              <a:tblGrid>
                <a:gridCol w="1827750"/>
                <a:gridCol w="1689050"/>
                <a:gridCol w="5322400"/>
              </a:tblGrid>
              <a:tr h="613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Item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10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Details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10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Notes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C107"/>
                    </a:solidFill>
                  </a:tcPr>
                </a:tc>
              </a:tr>
              <a:tr h="613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Duration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12 Sessions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October 2025 to February 2026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3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Format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In-Person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Medina Academy Redmond (12 in person sessions)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613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Schedule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Sundays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12:00 PM – 1:30 PM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3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Program Fee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$300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Includes materials and mentorship access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176" name="Google Shape;176;p21"/>
          <p:cNvSpPr/>
          <p:nvPr/>
        </p:nvSpPr>
        <p:spPr>
          <a:xfrm>
            <a:off x="1676400" y="2947987"/>
            <a:ext cx="182775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1"/>
          <p:cNvSpPr/>
          <p:nvPr/>
        </p:nvSpPr>
        <p:spPr>
          <a:xfrm>
            <a:off x="3504158" y="2947987"/>
            <a:ext cx="16890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1"/>
          <p:cNvSpPr/>
          <p:nvPr/>
        </p:nvSpPr>
        <p:spPr>
          <a:xfrm>
            <a:off x="5193208" y="2947987"/>
            <a:ext cx="532239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1"/>
          <p:cNvSpPr/>
          <p:nvPr/>
        </p:nvSpPr>
        <p:spPr>
          <a:xfrm>
            <a:off x="1676400" y="3557587"/>
            <a:ext cx="182775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1"/>
          <p:cNvSpPr/>
          <p:nvPr/>
        </p:nvSpPr>
        <p:spPr>
          <a:xfrm>
            <a:off x="3504158" y="3557587"/>
            <a:ext cx="16890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1"/>
          <p:cNvSpPr/>
          <p:nvPr/>
        </p:nvSpPr>
        <p:spPr>
          <a:xfrm>
            <a:off x="5193208" y="3557587"/>
            <a:ext cx="532239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1"/>
          <p:cNvSpPr/>
          <p:nvPr/>
        </p:nvSpPr>
        <p:spPr>
          <a:xfrm>
            <a:off x="1676400" y="4167187"/>
            <a:ext cx="182775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1"/>
          <p:cNvSpPr/>
          <p:nvPr/>
        </p:nvSpPr>
        <p:spPr>
          <a:xfrm>
            <a:off x="3504158" y="4167187"/>
            <a:ext cx="16890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1"/>
          <p:cNvSpPr/>
          <p:nvPr/>
        </p:nvSpPr>
        <p:spPr>
          <a:xfrm>
            <a:off x="5193208" y="4167187"/>
            <a:ext cx="532239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1"/>
          <p:cNvSpPr/>
          <p:nvPr/>
        </p:nvSpPr>
        <p:spPr>
          <a:xfrm>
            <a:off x="1676400" y="4776787"/>
            <a:ext cx="182775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1"/>
          <p:cNvSpPr/>
          <p:nvPr/>
        </p:nvSpPr>
        <p:spPr>
          <a:xfrm>
            <a:off x="3504158" y="4776787"/>
            <a:ext cx="16890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1"/>
          <p:cNvSpPr/>
          <p:nvPr/>
        </p:nvSpPr>
        <p:spPr>
          <a:xfrm>
            <a:off x="5193208" y="4776787"/>
            <a:ext cx="532239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